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Nunito"/>
      <p:regular r:id="rId25"/>
      <p:bold r:id="rId26"/>
      <p:italic r:id="rId27"/>
      <p:boldItalic r:id="rId28"/>
    </p:embeddedFont>
    <p:embeddedFont>
      <p:font typeface="Maven Pro"/>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4459c11140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4459c11140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4477a5e41d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4477a5e41d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4477a5e41d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4477a5e41d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4459c11140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4459c11140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446a2a3ab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446a2a3ab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446a2a3ab4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446a2a3ab4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446a2a3ab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446a2a3ab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g446a2a3ab4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446a2a3ab4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446a2a3ab4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446a2a3ab4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g446a2a3ab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446a2a3ab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4459c11140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4459c11140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4459c11140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4459c11140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4459c11140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4459c11140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4459c11140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4459c11140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4459c11140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4459c11140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446a2a3ab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446a2a3ab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4459c11140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4459c11140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446a2a3ab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446a2a3ab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gephi.org/plugins/#/plugin/generalized-ba-model-with-getting-old-nodes" TargetMode="External"/><Relationship Id="rId4" Type="http://schemas.openxmlformats.org/officeDocument/2006/relationships/hyperlink" Target="https://gephi.org/plugins/#/plugin/circularlayout"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gephi.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kdnuggets.com/2015/06/top-30-social-network-analysis-visualization-tools.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github.com/gephi/gephi/wiki/Datasets"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Software for analyzing Networks</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Victoria Chu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Partition coloring</a:t>
            </a:r>
            <a:endParaRPr/>
          </a:p>
        </p:txBody>
      </p:sp>
      <p:sp>
        <p:nvSpPr>
          <p:cNvPr id="340" name="Google Shape;340;p22"/>
          <p:cNvSpPr txBox="1"/>
          <p:nvPr>
            <p:ph idx="1" type="body"/>
          </p:nvPr>
        </p:nvSpPr>
        <p:spPr>
          <a:xfrm>
            <a:off x="1303800" y="1462525"/>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Click coloring &gt;partition&gt; select modularity class, set colors, hit apply</a:t>
            </a:r>
            <a:endParaRPr/>
          </a:p>
        </p:txBody>
      </p:sp>
      <p:pic>
        <p:nvPicPr>
          <p:cNvPr id="341" name="Google Shape;341;p22"/>
          <p:cNvPicPr preferRelativeResize="0"/>
          <p:nvPr/>
        </p:nvPicPr>
        <p:blipFill rotWithShape="1">
          <a:blip r:embed="rId3">
            <a:alphaModFix/>
          </a:blip>
          <a:srcRect b="18546" l="20570" r="16445" t="19671"/>
          <a:stretch/>
        </p:blipFill>
        <p:spPr>
          <a:xfrm>
            <a:off x="1747475" y="1846375"/>
            <a:ext cx="5758950" cy="3176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Partitioning continued</a:t>
            </a:r>
            <a:endParaRPr/>
          </a:p>
        </p:txBody>
      </p:sp>
      <p:sp>
        <p:nvSpPr>
          <p:cNvPr id="347" name="Google Shape;347;p23"/>
          <p:cNvSpPr txBox="1"/>
          <p:nvPr>
            <p:ph idx="1" type="body"/>
          </p:nvPr>
        </p:nvSpPr>
        <p:spPr>
          <a:xfrm>
            <a:off x="1303800" y="13009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You can modify the modularity parameters on the right panel</a:t>
            </a:r>
            <a:endParaRPr/>
          </a:p>
          <a:p>
            <a:pPr indent="-311150" lvl="0" marL="457200" rtl="0" algn="l">
              <a:spcBef>
                <a:spcPts val="0"/>
              </a:spcBef>
              <a:spcAft>
                <a:spcPts val="0"/>
              </a:spcAft>
              <a:buSzPts val="1300"/>
              <a:buChar char="-"/>
            </a:pPr>
            <a:r>
              <a:rPr lang="en"/>
              <a:t>You can individually change the colors of the communities in the right panel</a:t>
            </a:r>
            <a:endParaRPr/>
          </a:p>
        </p:txBody>
      </p:sp>
      <p:pic>
        <p:nvPicPr>
          <p:cNvPr id="348" name="Google Shape;348;p23"/>
          <p:cNvPicPr preferRelativeResize="0"/>
          <p:nvPr/>
        </p:nvPicPr>
        <p:blipFill rotWithShape="1">
          <a:blip r:embed="rId3">
            <a:alphaModFix/>
          </a:blip>
          <a:srcRect b="10442" l="5464" r="5384" t="11627"/>
          <a:stretch/>
        </p:blipFill>
        <p:spPr>
          <a:xfrm>
            <a:off x="1624600" y="2008100"/>
            <a:ext cx="5894826" cy="2896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Partitioning continued</a:t>
            </a:r>
            <a:endParaRPr/>
          </a:p>
        </p:txBody>
      </p:sp>
      <p:sp>
        <p:nvSpPr>
          <p:cNvPr id="354" name="Google Shape;354;p24"/>
          <p:cNvSpPr txBox="1"/>
          <p:nvPr>
            <p:ph idx="1" type="body"/>
          </p:nvPr>
        </p:nvSpPr>
        <p:spPr>
          <a:xfrm>
            <a:off x="1303800" y="13009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To view different communities, mouse over and right click then select open in data lab</a:t>
            </a:r>
            <a:endParaRPr/>
          </a:p>
          <a:p>
            <a:pPr indent="-311150" lvl="0" marL="457200" rtl="0" algn="l">
              <a:spcBef>
                <a:spcPts val="0"/>
              </a:spcBef>
              <a:spcAft>
                <a:spcPts val="0"/>
              </a:spcAft>
              <a:buSzPts val="1300"/>
              <a:buChar char="-"/>
            </a:pPr>
            <a:r>
              <a:rPr lang="en"/>
              <a:t>You can see information about the cluster on the datalab tab and what cluster it belongs to</a:t>
            </a:r>
            <a:endParaRPr/>
          </a:p>
          <a:p>
            <a:pPr indent="-311150" lvl="0" marL="457200" rtl="0" algn="l">
              <a:spcBef>
                <a:spcPts val="0"/>
              </a:spcBef>
              <a:spcAft>
                <a:spcPts val="0"/>
              </a:spcAft>
              <a:buSzPts val="1300"/>
              <a:buChar char="-"/>
            </a:pPr>
            <a:r>
              <a:rPr lang="en"/>
              <a:t>Then you can go back and change the colors on your graph to make it more clear</a:t>
            </a:r>
            <a:endParaRPr/>
          </a:p>
        </p:txBody>
      </p:sp>
      <p:pic>
        <p:nvPicPr>
          <p:cNvPr id="355" name="Google Shape;355;p24"/>
          <p:cNvPicPr preferRelativeResize="0"/>
          <p:nvPr/>
        </p:nvPicPr>
        <p:blipFill rotWithShape="1">
          <a:blip r:embed="rId3">
            <a:alphaModFix/>
          </a:blip>
          <a:srcRect b="21622" l="44698" r="34439" t="45690"/>
          <a:stretch/>
        </p:blipFill>
        <p:spPr>
          <a:xfrm>
            <a:off x="1635024" y="2436375"/>
            <a:ext cx="1907499" cy="1680449"/>
          </a:xfrm>
          <a:prstGeom prst="rect">
            <a:avLst/>
          </a:prstGeom>
          <a:noFill/>
          <a:ln>
            <a:noFill/>
          </a:ln>
        </p:spPr>
      </p:pic>
      <p:pic>
        <p:nvPicPr>
          <p:cNvPr id="356" name="Google Shape;356;p24"/>
          <p:cNvPicPr preferRelativeResize="0"/>
          <p:nvPr/>
        </p:nvPicPr>
        <p:blipFill rotWithShape="1">
          <a:blip r:embed="rId4">
            <a:alphaModFix/>
          </a:blip>
          <a:srcRect b="56200" l="20932" r="32518" t="27241"/>
          <a:stretch/>
        </p:blipFill>
        <p:spPr>
          <a:xfrm>
            <a:off x="721000" y="4285900"/>
            <a:ext cx="3851000" cy="770175"/>
          </a:xfrm>
          <a:prstGeom prst="rect">
            <a:avLst/>
          </a:prstGeom>
          <a:noFill/>
          <a:ln>
            <a:noFill/>
          </a:ln>
        </p:spPr>
      </p:pic>
      <p:pic>
        <p:nvPicPr>
          <p:cNvPr id="357" name="Google Shape;357;p24"/>
          <p:cNvPicPr preferRelativeResize="0"/>
          <p:nvPr/>
        </p:nvPicPr>
        <p:blipFill rotWithShape="1">
          <a:blip r:embed="rId5">
            <a:alphaModFix/>
          </a:blip>
          <a:srcRect b="22834" l="20705" r="29376" t="22834"/>
          <a:stretch/>
        </p:blipFill>
        <p:spPr>
          <a:xfrm>
            <a:off x="5177600" y="2825725"/>
            <a:ext cx="3644724" cy="22303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2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Setting labels</a:t>
            </a:r>
            <a:endParaRPr/>
          </a:p>
        </p:txBody>
      </p:sp>
      <p:sp>
        <p:nvSpPr>
          <p:cNvPr id="363" name="Google Shape;363;p25"/>
          <p:cNvSpPr txBox="1"/>
          <p:nvPr>
            <p:ph idx="1" type="body"/>
          </p:nvPr>
        </p:nvSpPr>
        <p:spPr>
          <a:xfrm>
            <a:off x="1190250" y="110540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Click the label button at the bottom of the screen (T)</a:t>
            </a:r>
            <a:endParaRPr/>
          </a:p>
          <a:p>
            <a:pPr indent="-311150" lvl="0" marL="457200" rtl="0" algn="l">
              <a:spcBef>
                <a:spcPts val="0"/>
              </a:spcBef>
              <a:spcAft>
                <a:spcPts val="0"/>
              </a:spcAft>
              <a:buSzPts val="1300"/>
              <a:buChar char="-"/>
            </a:pPr>
            <a:r>
              <a:rPr lang="en"/>
              <a:t>Click the A and select node sized</a:t>
            </a:r>
            <a:endParaRPr/>
          </a:p>
          <a:p>
            <a:pPr indent="-311150" lvl="0" marL="457200" rtl="0" algn="l">
              <a:spcBef>
                <a:spcPts val="0"/>
              </a:spcBef>
              <a:spcAft>
                <a:spcPts val="0"/>
              </a:spcAft>
              <a:buSzPts val="1300"/>
              <a:buChar char="-"/>
            </a:pPr>
            <a:r>
              <a:rPr lang="en"/>
              <a:t>Drag the slider to resize labels</a:t>
            </a:r>
            <a:endParaRPr/>
          </a:p>
        </p:txBody>
      </p:sp>
      <p:pic>
        <p:nvPicPr>
          <p:cNvPr id="364" name="Google Shape;364;p25"/>
          <p:cNvPicPr preferRelativeResize="0"/>
          <p:nvPr/>
        </p:nvPicPr>
        <p:blipFill rotWithShape="1">
          <a:blip r:embed="rId3">
            <a:alphaModFix/>
          </a:blip>
          <a:srcRect b="13443" l="20550" r="16469" t="20071"/>
          <a:stretch/>
        </p:blipFill>
        <p:spPr>
          <a:xfrm>
            <a:off x="2154125" y="2240825"/>
            <a:ext cx="4890700" cy="2902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2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Applying filters</a:t>
            </a:r>
            <a:endParaRPr/>
          </a:p>
        </p:txBody>
      </p:sp>
      <p:sp>
        <p:nvSpPr>
          <p:cNvPr id="370" name="Google Shape;370;p26"/>
          <p:cNvSpPr txBox="1"/>
          <p:nvPr>
            <p:ph idx="1" type="body"/>
          </p:nvPr>
        </p:nvSpPr>
        <p:spPr>
          <a:xfrm>
            <a:off x="1303800" y="1597875"/>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If you just want to view a specific set of nodes from your graph, you can drag filters in the filter tab to the query </a:t>
            </a:r>
            <a:endParaRPr/>
          </a:p>
          <a:p>
            <a:pPr indent="-311150" lvl="0" marL="457200" rtl="0" algn="l">
              <a:spcBef>
                <a:spcPts val="0"/>
              </a:spcBef>
              <a:spcAft>
                <a:spcPts val="0"/>
              </a:spcAft>
              <a:buSzPts val="1300"/>
              <a:buChar char="-"/>
            </a:pPr>
            <a:r>
              <a:rPr lang="en"/>
              <a:t>Adjust the range with the slider and hit apply</a:t>
            </a:r>
            <a:endParaRPr/>
          </a:p>
        </p:txBody>
      </p:sp>
      <p:pic>
        <p:nvPicPr>
          <p:cNvPr id="371" name="Google Shape;371;p26"/>
          <p:cNvPicPr preferRelativeResize="0"/>
          <p:nvPr/>
        </p:nvPicPr>
        <p:blipFill rotWithShape="1">
          <a:blip r:embed="rId3">
            <a:alphaModFix/>
          </a:blip>
          <a:srcRect b="18785" l="20310" r="16828" t="20497"/>
          <a:stretch/>
        </p:blipFill>
        <p:spPr>
          <a:xfrm>
            <a:off x="2038724" y="2433800"/>
            <a:ext cx="5313849" cy="28855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Export</a:t>
            </a:r>
            <a:endParaRPr/>
          </a:p>
        </p:txBody>
      </p:sp>
      <p:sp>
        <p:nvSpPr>
          <p:cNvPr id="377" name="Google Shape;377;p27"/>
          <p:cNvSpPr txBox="1"/>
          <p:nvPr>
            <p:ph idx="1" type="body"/>
          </p:nvPr>
        </p:nvSpPr>
        <p:spPr>
          <a:xfrm>
            <a:off x="1259825" y="10921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Hit preview and apply whatever changes you want in the left column. Hit refresh for a preview</a:t>
            </a:r>
            <a:endParaRPr/>
          </a:p>
          <a:p>
            <a:pPr indent="-311150" lvl="0" marL="457200" rtl="0" algn="l">
              <a:spcBef>
                <a:spcPts val="0"/>
              </a:spcBef>
              <a:spcAft>
                <a:spcPts val="0"/>
              </a:spcAft>
              <a:buSzPts val="1300"/>
              <a:buChar char="-"/>
            </a:pPr>
            <a:r>
              <a:rPr lang="en"/>
              <a:t>Then hit the export button at the bottom and choose your format.</a:t>
            </a:r>
            <a:endParaRPr/>
          </a:p>
          <a:p>
            <a:pPr indent="-311150" lvl="0" marL="457200" rtl="0" algn="l">
              <a:spcBef>
                <a:spcPts val="0"/>
              </a:spcBef>
              <a:spcAft>
                <a:spcPts val="0"/>
              </a:spcAft>
              <a:buSzPts val="1300"/>
              <a:buChar char="-"/>
            </a:pPr>
            <a:r>
              <a:rPr lang="en"/>
              <a:t>You can also save it with file save as you would any file, and send it to people so they can continue adjusting teh graph off of what you already have</a:t>
            </a:r>
            <a:endParaRPr/>
          </a:p>
        </p:txBody>
      </p:sp>
      <p:pic>
        <p:nvPicPr>
          <p:cNvPr id="378" name="Google Shape;378;p27"/>
          <p:cNvPicPr preferRelativeResize="0"/>
          <p:nvPr/>
        </p:nvPicPr>
        <p:blipFill rotWithShape="1">
          <a:blip r:embed="rId3">
            <a:alphaModFix/>
          </a:blip>
          <a:srcRect b="13443" l="20433" r="16343" t="19002"/>
          <a:stretch/>
        </p:blipFill>
        <p:spPr>
          <a:xfrm>
            <a:off x="2351700" y="2231800"/>
            <a:ext cx="4846725" cy="29116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Google Shape;383;p2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Networkx vs Gephi</a:t>
            </a:r>
            <a:endParaRPr/>
          </a:p>
        </p:txBody>
      </p:sp>
      <p:sp>
        <p:nvSpPr>
          <p:cNvPr id="384" name="Google Shape;384;p28"/>
          <p:cNvSpPr txBox="1"/>
          <p:nvPr>
            <p:ph idx="1" type="body"/>
          </p:nvPr>
        </p:nvSpPr>
        <p:spPr>
          <a:xfrm>
            <a:off x="1303800" y="1165025"/>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Strictly speaking networkx is a more flexible tool with built in graph algorithms, a well tested and documented codebase, and minimal toolchain.</a:t>
            </a:r>
            <a:endParaRPr/>
          </a:p>
          <a:p>
            <a:pPr indent="-311150" lvl="0" marL="457200" rtl="0" algn="l">
              <a:spcBef>
                <a:spcPts val="0"/>
              </a:spcBef>
              <a:spcAft>
                <a:spcPts val="0"/>
              </a:spcAft>
              <a:buSzPts val="1300"/>
              <a:buChar char="-"/>
            </a:pPr>
            <a:r>
              <a:rPr lang="en"/>
              <a:t>You can generate graphs in both networkx and gephi (file&gt;generate&gt;random), but gephi only lets you make one type of random graph, while networkx lets you specify (gnp, gnm, barbasi, etc.)</a:t>
            </a:r>
            <a:endParaRPr/>
          </a:p>
          <a:p>
            <a:pPr indent="-311150" lvl="0" marL="457200" rtl="0" algn="l">
              <a:spcBef>
                <a:spcPts val="0"/>
              </a:spcBef>
              <a:spcAft>
                <a:spcPts val="0"/>
              </a:spcAft>
              <a:buSzPts val="1300"/>
              <a:buChar char="-"/>
            </a:pPr>
            <a:r>
              <a:rPr lang="en"/>
              <a:t>Networkx is python based while gephi is a java based tool</a:t>
            </a:r>
            <a:endParaRPr/>
          </a:p>
          <a:p>
            <a:pPr indent="-311150" lvl="0" marL="457200" rtl="0" algn="l">
              <a:spcBef>
                <a:spcPts val="0"/>
              </a:spcBef>
              <a:spcAft>
                <a:spcPts val="0"/>
              </a:spcAft>
              <a:buSzPts val="1300"/>
              <a:buChar char="-"/>
            </a:pPr>
            <a:r>
              <a:rPr lang="en"/>
              <a:t>Gephi is more of a network illustration tool. It’s more intuitive for people who don’t know how to code, it also is easier to modify how your network looks quickly, and has a low learning curve. </a:t>
            </a:r>
            <a:endParaRPr/>
          </a:p>
          <a:p>
            <a:pPr indent="-311150" lvl="0" marL="457200" rtl="0" algn="l">
              <a:spcBef>
                <a:spcPts val="0"/>
              </a:spcBef>
              <a:spcAft>
                <a:spcPts val="0"/>
              </a:spcAft>
              <a:buSzPts val="1300"/>
              <a:buChar char="-"/>
            </a:pPr>
            <a:r>
              <a:rPr lang="en"/>
              <a:t> Gephi is more interactive than Networkx, as you can directly interact with your graph, but anything gephi can do, there is a way to do it involving networkx (and possibly some other python libraries)</a:t>
            </a:r>
            <a:endParaRPr/>
          </a:p>
          <a:p>
            <a:pPr indent="-311150" lvl="0" marL="457200" rtl="0" algn="l">
              <a:spcBef>
                <a:spcPts val="0"/>
              </a:spcBef>
              <a:spcAft>
                <a:spcPts val="0"/>
              </a:spcAft>
              <a:buSzPts val="1300"/>
              <a:buChar char="-"/>
            </a:pPr>
            <a:r>
              <a:rPr lang="en"/>
              <a:t>I guess the same could also be said about Gephi, because there are community based plug ins you can add to do more advanced analysis.</a:t>
            </a:r>
            <a:endParaRPr/>
          </a:p>
          <a:p>
            <a:pPr indent="-311150" lvl="0" marL="457200" rtl="0" algn="l">
              <a:spcBef>
                <a:spcPts val="0"/>
              </a:spcBef>
              <a:spcAft>
                <a:spcPts val="0"/>
              </a:spcAft>
              <a:buSzPts val="1300"/>
              <a:buChar char="-"/>
            </a:pPr>
            <a:r>
              <a:rPr lang="en"/>
              <a:t>Anything more complicated than whats done in hw 1-3 are not very possible with gephi without plugins. (For instance, I couldn’t find a way to do permutation testing on gephi, although Im sure there are/it is possible to write plugins for that)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Google Shape;389;p2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Summary/Other Gephi Features</a:t>
            </a:r>
            <a:endParaRPr/>
          </a:p>
        </p:txBody>
      </p:sp>
      <p:sp>
        <p:nvSpPr>
          <p:cNvPr id="390" name="Google Shape;390;p2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I have covered most of the important features in the above slides, but here are some more things gephi can do:</a:t>
            </a:r>
            <a:endParaRPr/>
          </a:p>
          <a:p>
            <a:pPr indent="-298450" lvl="1" marL="914400" rtl="0" algn="l">
              <a:spcBef>
                <a:spcPts val="0"/>
              </a:spcBef>
              <a:spcAft>
                <a:spcPts val="0"/>
              </a:spcAft>
              <a:buSzPts val="1100"/>
              <a:buChar char="-"/>
            </a:pPr>
            <a:r>
              <a:rPr lang="en"/>
              <a:t>It’s fast, you can make graphs of 100,000 nodes with 1000000 edges</a:t>
            </a:r>
            <a:endParaRPr/>
          </a:p>
          <a:p>
            <a:pPr indent="-298450" lvl="1" marL="914400" rtl="0" algn="l">
              <a:spcBef>
                <a:spcPts val="0"/>
              </a:spcBef>
              <a:spcAft>
                <a:spcPts val="0"/>
              </a:spcAft>
              <a:buSzPts val="1100"/>
              <a:buChar char="-"/>
            </a:pPr>
            <a:r>
              <a:rPr lang="en"/>
              <a:t>As seen in the tutorial, you can change the layout/layout algorithms for graph readability, you can set metrics to visualize from your graph on the right, and you can also apply filters to view specific parts of your graph</a:t>
            </a:r>
            <a:endParaRPr/>
          </a:p>
          <a:p>
            <a:pPr indent="-298450" lvl="1" marL="914400" rtl="0" algn="l">
              <a:spcBef>
                <a:spcPts val="0"/>
              </a:spcBef>
              <a:spcAft>
                <a:spcPts val="0"/>
              </a:spcAft>
              <a:buSzPts val="1100"/>
              <a:buChar char="-"/>
            </a:pPr>
            <a:r>
              <a:rPr lang="en"/>
              <a:t>You can do partitioning and temporal graphs, for more graph readability</a:t>
            </a:r>
            <a:endParaRPr/>
          </a:p>
          <a:p>
            <a:pPr indent="-298450" lvl="1" marL="914400" rtl="0" algn="l">
              <a:spcBef>
                <a:spcPts val="0"/>
              </a:spcBef>
              <a:spcAft>
                <a:spcPts val="0"/>
              </a:spcAft>
              <a:buSzPts val="1100"/>
              <a:buChar char="-"/>
            </a:pPr>
            <a:r>
              <a:rPr lang="en"/>
              <a:t>If you click on Data Lab you can edit your imported graph data without messing up the format, which is actually really nice, not that you should be modifying your datasets after you collect them, but I guess if you want to experiment or create your own data</a:t>
            </a:r>
            <a:endParaRPr/>
          </a:p>
          <a:p>
            <a:pPr indent="-298450" lvl="1" marL="914400" rtl="0" algn="l">
              <a:spcBef>
                <a:spcPts val="0"/>
              </a:spcBef>
              <a:spcAft>
                <a:spcPts val="0"/>
              </a:spcAft>
              <a:buSzPts val="1100"/>
              <a:buChar char="-"/>
            </a:pPr>
            <a:r>
              <a:rPr lang="en"/>
              <a:t>Importing and exporting to the format you want is “easier” (depends on what your preferences are)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3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Study</a:t>
            </a:r>
            <a:endParaRPr/>
          </a:p>
        </p:txBody>
      </p:sp>
      <p:sp>
        <p:nvSpPr>
          <p:cNvPr id="396" name="Google Shape;396;p3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Explore plugins</a:t>
            </a:r>
            <a:endParaRPr/>
          </a:p>
          <a:p>
            <a:pPr indent="-298450" lvl="1" marL="914400" rtl="0" algn="l">
              <a:spcBef>
                <a:spcPts val="0"/>
              </a:spcBef>
              <a:spcAft>
                <a:spcPts val="0"/>
              </a:spcAft>
              <a:buSzPts val="1100"/>
              <a:buChar char="-"/>
            </a:pPr>
            <a:r>
              <a:rPr lang="en"/>
              <a:t>Here’s a useful one I found that generates barabasi albert graphs </a:t>
            </a:r>
            <a:r>
              <a:rPr lang="en" u="sng">
                <a:solidFill>
                  <a:schemeClr val="hlink"/>
                </a:solidFill>
                <a:hlinkClick r:id="rId3"/>
              </a:rPr>
              <a:t>https://gephi.org/plugins/#/plugin/generalized-ba-model-with-getting-old-nodes</a:t>
            </a:r>
            <a:endParaRPr/>
          </a:p>
          <a:p>
            <a:pPr indent="-298450" lvl="1" marL="914400" rtl="0" algn="l">
              <a:spcBef>
                <a:spcPts val="0"/>
              </a:spcBef>
              <a:spcAft>
                <a:spcPts val="0"/>
              </a:spcAft>
              <a:buSzPts val="1100"/>
              <a:buChar char="-"/>
            </a:pPr>
            <a:r>
              <a:rPr lang="en"/>
              <a:t>There’s also some other layouts you can import              </a:t>
            </a:r>
            <a:r>
              <a:rPr lang="en" u="sng">
                <a:solidFill>
                  <a:schemeClr val="hlink"/>
                </a:solidFill>
                <a:hlinkClick r:id="rId4"/>
              </a:rPr>
              <a:t>https://gephi.org/plugins/#/plugin/circularlayout</a:t>
            </a:r>
            <a:endParaRPr/>
          </a:p>
          <a:p>
            <a:pPr indent="-311150" lvl="0" marL="457200" rtl="0" algn="l">
              <a:spcBef>
                <a:spcPts val="0"/>
              </a:spcBef>
              <a:spcAft>
                <a:spcPts val="0"/>
              </a:spcAft>
              <a:buSzPts val="1300"/>
              <a:buChar char="-"/>
            </a:pPr>
            <a:r>
              <a:rPr lang="en"/>
              <a:t>Play with different software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Google Shape;401;p3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402" name="Google Shape;402;p31"/>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 up Gephi</a:t>
            </a:r>
            <a:endParaRPr/>
          </a:p>
        </p:txBody>
      </p:sp>
      <p:sp>
        <p:nvSpPr>
          <p:cNvPr id="284" name="Google Shape;284;p1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Download the tar at </a:t>
            </a:r>
            <a:r>
              <a:rPr lang="en" u="sng">
                <a:solidFill>
                  <a:schemeClr val="hlink"/>
                </a:solidFill>
                <a:hlinkClick r:id="rId3"/>
              </a:rPr>
              <a:t>https://gephi.org/</a:t>
            </a:r>
            <a:endParaRPr/>
          </a:p>
          <a:p>
            <a:pPr indent="0" lvl="0" marL="0" rtl="0" algn="l">
              <a:spcBef>
                <a:spcPts val="1600"/>
              </a:spcBef>
              <a:spcAft>
                <a:spcPts val="0"/>
              </a:spcAft>
              <a:buNone/>
            </a:pPr>
            <a:r>
              <a:rPr lang="en"/>
              <a:t>Cd PATH/bin, then ./gephi if you’re on linux.</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for analyzing networks</a:t>
            </a:r>
            <a:endParaRPr/>
          </a:p>
        </p:txBody>
      </p:sp>
      <p:sp>
        <p:nvSpPr>
          <p:cNvPr id="290" name="Google Shape;290;p15"/>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Depending on your social networking needs you can choose from a long list of tools.</a:t>
            </a:r>
            <a:endParaRPr/>
          </a:p>
          <a:p>
            <a:pPr indent="-311150" lvl="0" marL="457200" rtl="0" algn="l">
              <a:spcBef>
                <a:spcPts val="0"/>
              </a:spcBef>
              <a:spcAft>
                <a:spcPts val="0"/>
              </a:spcAft>
              <a:buSzPts val="1300"/>
              <a:buChar char="-"/>
            </a:pPr>
            <a:r>
              <a:rPr lang="en"/>
              <a:t>Some are more biology based, some are more geared towards coding, and some are more research based.</a:t>
            </a:r>
            <a:endParaRPr/>
          </a:p>
          <a:p>
            <a:pPr indent="-311150" lvl="0" marL="457200" rtl="0" algn="l">
              <a:spcBef>
                <a:spcPts val="0"/>
              </a:spcBef>
              <a:spcAft>
                <a:spcPts val="0"/>
              </a:spcAft>
              <a:buSzPts val="1300"/>
              <a:buChar char="-"/>
            </a:pPr>
            <a:r>
              <a:rPr lang="en"/>
              <a:t>Centrifuge, Commetrix, Cuttlefish, Cytoscape, Egonet, Graphtool, GraphChi, GraphViz, Pajek</a:t>
            </a:r>
            <a:endParaRPr/>
          </a:p>
          <a:p>
            <a:pPr indent="-311150" lvl="0" marL="457200" rtl="0" algn="l">
              <a:spcBef>
                <a:spcPts val="0"/>
              </a:spcBef>
              <a:spcAft>
                <a:spcPts val="0"/>
              </a:spcAft>
              <a:buSzPts val="1300"/>
              <a:buChar char="-"/>
            </a:pPr>
            <a:r>
              <a:rPr lang="en"/>
              <a:t>I like to use bokeh and d3 </a:t>
            </a:r>
            <a:endParaRPr/>
          </a:p>
          <a:p>
            <a:pPr indent="-311150" lvl="0" marL="457200" rtl="0" algn="l">
              <a:spcBef>
                <a:spcPts val="0"/>
              </a:spcBef>
              <a:spcAft>
                <a:spcPts val="0"/>
              </a:spcAft>
              <a:buSzPts val="1300"/>
              <a:buChar char="-"/>
            </a:pPr>
            <a:r>
              <a:rPr lang="en" u="sng">
                <a:solidFill>
                  <a:schemeClr val="hlink"/>
                </a:solidFill>
                <a:hlinkClick r:id="rId3"/>
              </a:rPr>
              <a:t>https://www.kdnuggets.com/2015/06/top-30-social-network-analysis-visualization-tools.html</a:t>
            </a:r>
            <a:endParaRPr/>
          </a:p>
          <a:p>
            <a:pPr indent="-311150" lvl="0" marL="457200" rtl="0" algn="l">
              <a:spcBef>
                <a:spcPts val="0"/>
              </a:spcBef>
              <a:spcAft>
                <a:spcPts val="0"/>
              </a:spcAft>
              <a:buSzPts val="1300"/>
              <a:buChar char="-"/>
            </a:pPr>
            <a:r>
              <a:rPr lang="en"/>
              <a:t>Today we’ll be looking at Gephi</a:t>
            </a:r>
            <a:endParaRPr/>
          </a:p>
          <a:p>
            <a:pPr indent="0" lvl="0" marL="45720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Importing graphs</a:t>
            </a:r>
            <a:endParaRPr/>
          </a:p>
        </p:txBody>
      </p:sp>
      <p:sp>
        <p:nvSpPr>
          <p:cNvPr id="296" name="Google Shape;296;p16"/>
          <p:cNvSpPr txBox="1"/>
          <p:nvPr>
            <p:ph idx="1" type="body"/>
          </p:nvPr>
        </p:nvSpPr>
        <p:spPr>
          <a:xfrm>
            <a:off x="1303800" y="1550425"/>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Download datasets from </a:t>
            </a:r>
            <a:r>
              <a:rPr lang="en" u="sng">
                <a:solidFill>
                  <a:schemeClr val="hlink"/>
                </a:solidFill>
                <a:hlinkClick r:id="rId3"/>
              </a:rPr>
              <a:t>https://github.com/gephi/gephi/wiki/Datasets</a:t>
            </a:r>
            <a:endParaRPr/>
          </a:p>
          <a:p>
            <a:pPr indent="-311150" lvl="0" marL="457200" rtl="0" algn="l">
              <a:spcBef>
                <a:spcPts val="0"/>
              </a:spcBef>
              <a:spcAft>
                <a:spcPts val="0"/>
              </a:spcAft>
              <a:buSzPts val="1300"/>
              <a:buChar char="-"/>
            </a:pPr>
            <a:r>
              <a:rPr lang="en"/>
              <a:t>File &gt; Open</a:t>
            </a:r>
            <a:endParaRPr/>
          </a:p>
        </p:txBody>
      </p:sp>
      <p:pic>
        <p:nvPicPr>
          <p:cNvPr id="297" name="Google Shape;297;p16"/>
          <p:cNvPicPr preferRelativeResize="0"/>
          <p:nvPr/>
        </p:nvPicPr>
        <p:blipFill rotWithShape="1">
          <a:blip r:embed="rId4">
            <a:alphaModFix/>
          </a:blip>
          <a:srcRect b="11181" l="3842" r="5528" t="13015"/>
          <a:stretch/>
        </p:blipFill>
        <p:spPr>
          <a:xfrm>
            <a:off x="1648550" y="2085525"/>
            <a:ext cx="6011749" cy="2827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Positioning</a:t>
            </a:r>
            <a:endParaRPr/>
          </a:p>
        </p:txBody>
      </p:sp>
      <p:sp>
        <p:nvSpPr>
          <p:cNvPr id="303" name="Google Shape;303;p17"/>
          <p:cNvSpPr txBox="1"/>
          <p:nvPr>
            <p:ph idx="1" type="body"/>
          </p:nvPr>
        </p:nvSpPr>
        <p:spPr>
          <a:xfrm>
            <a:off x="1182900" y="13009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Use the scroll wheel  </a:t>
            </a:r>
            <a:endParaRPr/>
          </a:p>
          <a:p>
            <a:pPr indent="-311150" lvl="0" marL="457200" rtl="0" algn="l">
              <a:spcBef>
                <a:spcPts val="0"/>
              </a:spcBef>
              <a:spcAft>
                <a:spcPts val="0"/>
              </a:spcAft>
              <a:buSzPts val="1300"/>
              <a:buChar char="-"/>
            </a:pPr>
            <a:r>
              <a:rPr lang="en"/>
              <a:t>Click the magnifying glass to recenter </a:t>
            </a:r>
            <a:endParaRPr/>
          </a:p>
        </p:txBody>
      </p:sp>
      <p:pic>
        <p:nvPicPr>
          <p:cNvPr id="304" name="Google Shape;304;p17"/>
          <p:cNvPicPr preferRelativeResize="0"/>
          <p:nvPr/>
        </p:nvPicPr>
        <p:blipFill rotWithShape="1">
          <a:blip r:embed="rId3">
            <a:alphaModFix/>
          </a:blip>
          <a:srcRect b="20715" l="20424" r="16595" t="20063"/>
          <a:stretch/>
        </p:blipFill>
        <p:spPr>
          <a:xfrm>
            <a:off x="1681525" y="1857375"/>
            <a:ext cx="5758974" cy="3044325"/>
          </a:xfrm>
          <a:prstGeom prst="rect">
            <a:avLst/>
          </a:prstGeom>
          <a:noFill/>
          <a:ln>
            <a:noFill/>
          </a:ln>
        </p:spPr>
      </p:pic>
      <p:sp>
        <p:nvSpPr>
          <p:cNvPr id="305" name="Google Shape;305;p17"/>
          <p:cNvSpPr/>
          <p:nvPr/>
        </p:nvSpPr>
        <p:spPr>
          <a:xfrm>
            <a:off x="2835525" y="4572000"/>
            <a:ext cx="164700" cy="99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7"/>
          <p:cNvSpPr/>
          <p:nvPr/>
        </p:nvSpPr>
        <p:spPr>
          <a:xfrm>
            <a:off x="1714500" y="4550025"/>
            <a:ext cx="1099200" cy="132000"/>
          </a:xfrm>
          <a:prstGeom prst="rightArrow">
            <a:avLst>
              <a:gd fmla="val 50000" name="adj1"/>
              <a:gd fmla="val 50000" name="adj2"/>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Reconfiguring the graph</a:t>
            </a:r>
            <a:endParaRPr/>
          </a:p>
        </p:txBody>
      </p:sp>
      <p:sp>
        <p:nvSpPr>
          <p:cNvPr id="312" name="Google Shape;312;p18"/>
          <p:cNvSpPr txBox="1"/>
          <p:nvPr>
            <p:ph idx="1" type="body"/>
          </p:nvPr>
        </p:nvSpPr>
        <p:spPr>
          <a:xfrm>
            <a:off x="1303800" y="13009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Change the layout to Force Atlas</a:t>
            </a:r>
            <a:endParaRPr/>
          </a:p>
          <a:p>
            <a:pPr indent="-311150" lvl="0" marL="457200" rtl="0" algn="l">
              <a:spcBef>
                <a:spcPts val="0"/>
              </a:spcBef>
              <a:spcAft>
                <a:spcPts val="0"/>
              </a:spcAft>
              <a:buSzPts val="1300"/>
              <a:buChar char="-"/>
            </a:pPr>
            <a:r>
              <a:rPr lang="en"/>
              <a:t>Change graph settings and hit run, hit stop when you are done with changes</a:t>
            </a:r>
            <a:endParaRPr/>
          </a:p>
          <a:p>
            <a:pPr indent="-311150" lvl="0" marL="457200" rtl="0" algn="l">
              <a:spcBef>
                <a:spcPts val="0"/>
              </a:spcBef>
              <a:spcAft>
                <a:spcPts val="0"/>
              </a:spcAft>
              <a:buSzPts val="1300"/>
              <a:buChar char="-"/>
            </a:pPr>
            <a:r>
              <a:rPr lang="en"/>
              <a:t>For instance, here we change repulsion strength which makes the graph more spread out</a:t>
            </a:r>
            <a:endParaRPr/>
          </a:p>
        </p:txBody>
      </p:sp>
      <p:pic>
        <p:nvPicPr>
          <p:cNvPr id="313" name="Google Shape;313;p18"/>
          <p:cNvPicPr preferRelativeResize="0"/>
          <p:nvPr/>
        </p:nvPicPr>
        <p:blipFill rotWithShape="1">
          <a:blip r:embed="rId3">
            <a:alphaModFix/>
          </a:blip>
          <a:srcRect b="18788" l="20433" r="16343" t="20287"/>
          <a:stretch/>
        </p:blipFill>
        <p:spPr>
          <a:xfrm>
            <a:off x="2101563" y="2055800"/>
            <a:ext cx="5434976" cy="2944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Coloring </a:t>
            </a:r>
            <a:endParaRPr/>
          </a:p>
        </p:txBody>
      </p:sp>
      <p:sp>
        <p:nvSpPr>
          <p:cNvPr id="319" name="Google Shape;319;p19"/>
          <p:cNvSpPr txBox="1"/>
          <p:nvPr>
            <p:ph idx="1" type="body"/>
          </p:nvPr>
        </p:nvSpPr>
        <p:spPr>
          <a:xfrm>
            <a:off x="1303800" y="13009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Click on Nodes&gt;ranked</a:t>
            </a:r>
            <a:endParaRPr/>
          </a:p>
          <a:p>
            <a:pPr indent="-311150" lvl="0" marL="457200" rtl="0" algn="l">
              <a:spcBef>
                <a:spcPts val="0"/>
              </a:spcBef>
              <a:spcAft>
                <a:spcPts val="0"/>
              </a:spcAft>
              <a:buSzPts val="1300"/>
              <a:buChar char="-"/>
            </a:pPr>
            <a:r>
              <a:rPr lang="en"/>
              <a:t>Set the options box to degree</a:t>
            </a:r>
            <a:endParaRPr/>
          </a:p>
          <a:p>
            <a:pPr indent="-311150" lvl="0" marL="457200" rtl="0" algn="l">
              <a:spcBef>
                <a:spcPts val="0"/>
              </a:spcBef>
              <a:spcAft>
                <a:spcPts val="0"/>
              </a:spcAft>
              <a:buSzPts val="1300"/>
              <a:buChar char="-"/>
            </a:pPr>
            <a:r>
              <a:rPr lang="en"/>
              <a:t>You can color your map so the higher degree nodes have a darker color</a:t>
            </a:r>
            <a:endParaRPr/>
          </a:p>
          <a:p>
            <a:pPr indent="-311150" lvl="0" marL="457200" rtl="0" algn="l">
              <a:spcBef>
                <a:spcPts val="0"/>
              </a:spcBef>
              <a:spcAft>
                <a:spcPts val="0"/>
              </a:spcAft>
              <a:buSzPts val="1300"/>
              <a:buChar char="-"/>
            </a:pPr>
            <a:r>
              <a:rPr lang="en"/>
              <a:t>If you want you can change the colors by draggin arrows on the color bar when moused over and clicking the button next to the color abr which gives more options</a:t>
            </a:r>
            <a:endParaRPr/>
          </a:p>
        </p:txBody>
      </p:sp>
      <p:pic>
        <p:nvPicPr>
          <p:cNvPr id="320" name="Google Shape;320;p19"/>
          <p:cNvPicPr preferRelativeResize="0"/>
          <p:nvPr/>
        </p:nvPicPr>
        <p:blipFill rotWithShape="1">
          <a:blip r:embed="rId3">
            <a:alphaModFix/>
          </a:blip>
          <a:srcRect b="19857" l="20193" r="16703" t="19857"/>
          <a:stretch/>
        </p:blipFill>
        <p:spPr>
          <a:xfrm>
            <a:off x="1992725" y="2647375"/>
            <a:ext cx="5158549" cy="2770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Stats for your graph</a:t>
            </a:r>
            <a:endParaRPr/>
          </a:p>
        </p:txBody>
      </p:sp>
      <p:sp>
        <p:nvSpPr>
          <p:cNvPr id="326" name="Google Shape;326;p20"/>
          <p:cNvSpPr txBox="1"/>
          <p:nvPr>
            <p:ph idx="1" type="body"/>
          </p:nvPr>
        </p:nvSpPr>
        <p:spPr>
          <a:xfrm>
            <a:off x="1303800" y="1088825"/>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So to the right there is a tab called statistics on the right panel</a:t>
            </a:r>
            <a:endParaRPr/>
          </a:p>
          <a:p>
            <a:pPr indent="-311150" lvl="0" marL="457200" rtl="0" algn="l">
              <a:spcBef>
                <a:spcPts val="0"/>
              </a:spcBef>
              <a:spcAft>
                <a:spcPts val="0"/>
              </a:spcAft>
              <a:buSzPts val="1300"/>
              <a:buChar char="-"/>
            </a:pPr>
            <a:r>
              <a:rPr lang="en"/>
              <a:t>You can see a bunch of terms we have been using like the average degree, diameter, pagerank, connected components, average clustering coefficient, etc.</a:t>
            </a:r>
            <a:endParaRPr/>
          </a:p>
          <a:p>
            <a:pPr indent="-311150" lvl="0" marL="457200" rtl="0" algn="l">
              <a:spcBef>
                <a:spcPts val="0"/>
              </a:spcBef>
              <a:spcAft>
                <a:spcPts val="0"/>
              </a:spcAft>
              <a:buSzPts val="1300"/>
              <a:buChar char="-"/>
            </a:pPr>
            <a:r>
              <a:rPr lang="en"/>
              <a:t>You can hit run to get a report of the stat that you want on the graph</a:t>
            </a:r>
            <a:endParaRPr/>
          </a:p>
          <a:p>
            <a:pPr indent="-311150" lvl="0" marL="457200" rtl="0" algn="l">
              <a:spcBef>
                <a:spcPts val="0"/>
              </a:spcBef>
              <a:spcAft>
                <a:spcPts val="0"/>
              </a:spcAft>
              <a:buSzPts val="1300"/>
              <a:buChar char="-"/>
            </a:pPr>
            <a:r>
              <a:rPr lang="en"/>
              <a:t>And then you can use it to color your graph on the left</a:t>
            </a:r>
            <a:endParaRPr/>
          </a:p>
        </p:txBody>
      </p:sp>
      <p:pic>
        <p:nvPicPr>
          <p:cNvPr id="327" name="Google Shape;327;p20"/>
          <p:cNvPicPr preferRelativeResize="0"/>
          <p:nvPr/>
        </p:nvPicPr>
        <p:blipFill rotWithShape="1">
          <a:blip r:embed="rId3">
            <a:alphaModFix/>
          </a:blip>
          <a:srcRect b="18779" l="20067" r="16589" t="27719"/>
          <a:stretch/>
        </p:blipFill>
        <p:spPr>
          <a:xfrm>
            <a:off x="1527675" y="2393075"/>
            <a:ext cx="5791925" cy="2750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Like so:</a:t>
            </a:r>
            <a:endParaRPr/>
          </a:p>
        </p:txBody>
      </p:sp>
      <p:sp>
        <p:nvSpPr>
          <p:cNvPr id="333" name="Google Shape;333;p21"/>
          <p:cNvSpPr txBox="1"/>
          <p:nvPr>
            <p:ph idx="1" type="body"/>
          </p:nvPr>
        </p:nvSpPr>
        <p:spPr>
          <a:xfrm>
            <a:off x="1424700" y="1300950"/>
            <a:ext cx="70305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Click size (three concentric circles)</a:t>
            </a:r>
            <a:endParaRPr/>
          </a:p>
          <a:p>
            <a:pPr indent="-311150" lvl="0" marL="457200" rtl="0" algn="l">
              <a:spcBef>
                <a:spcPts val="0"/>
              </a:spcBef>
              <a:spcAft>
                <a:spcPts val="0"/>
              </a:spcAft>
              <a:buSzPts val="1300"/>
              <a:buChar char="-"/>
            </a:pPr>
            <a:r>
              <a:rPr lang="en"/>
              <a:t>You can set the min and max size to whatever you want</a:t>
            </a:r>
            <a:endParaRPr/>
          </a:p>
        </p:txBody>
      </p:sp>
      <p:pic>
        <p:nvPicPr>
          <p:cNvPr id="334" name="Google Shape;334;p21"/>
          <p:cNvPicPr preferRelativeResize="0"/>
          <p:nvPr/>
        </p:nvPicPr>
        <p:blipFill rotWithShape="1">
          <a:blip r:embed="rId3">
            <a:alphaModFix/>
          </a:blip>
          <a:srcRect b="14512" l="20431" r="16468" t="20497"/>
          <a:stretch/>
        </p:blipFill>
        <p:spPr>
          <a:xfrm>
            <a:off x="1687025" y="1802437"/>
            <a:ext cx="5769950" cy="3341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